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1" r:id="rId2"/>
    <p:sldId id="314" r:id="rId3"/>
    <p:sldId id="328" r:id="rId4"/>
    <p:sldId id="310" r:id="rId5"/>
    <p:sldId id="319" r:id="rId6"/>
    <p:sldId id="315" r:id="rId7"/>
    <p:sldId id="317" r:id="rId8"/>
    <p:sldId id="316" r:id="rId9"/>
    <p:sldId id="322" r:id="rId10"/>
    <p:sldId id="318" r:id="rId11"/>
    <p:sldId id="321" r:id="rId12"/>
    <p:sldId id="323" r:id="rId13"/>
    <p:sldId id="324" r:id="rId14"/>
    <p:sldId id="325" r:id="rId15"/>
    <p:sldId id="326" r:id="rId16"/>
    <p:sldId id="327" r:id="rId17"/>
    <p:sldId id="312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16" autoAdjust="0"/>
    <p:restoredTop sz="94660"/>
  </p:normalViewPr>
  <p:slideViewPr>
    <p:cSldViewPr>
      <p:cViewPr varScale="1">
        <p:scale>
          <a:sx n="70" d="100"/>
          <a:sy n="70" d="100"/>
        </p:scale>
        <p:origin x="7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D6E48-812F-4D2A-B5A2-2B62E0F19F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3C157E3E-3B0A-4EC8-9965-A2D5AC92B7D5}">
      <dgm:prSet phldrT="[Text]"/>
      <dgm:spPr/>
      <dgm:t>
        <a:bodyPr/>
        <a:lstStyle/>
        <a:p>
          <a:r>
            <a:rPr lang="en-US" b="1" dirty="0" smtClean="0"/>
            <a:t>Process parameters control for individual chambers</a:t>
          </a:r>
          <a:endParaRPr lang="en-IN" b="1" dirty="0"/>
        </a:p>
      </dgm:t>
    </dgm:pt>
    <dgm:pt modelId="{C7E2E412-FEDD-4B42-855E-075006BDEDBA}" type="parTrans" cxnId="{2D0E2FA2-1050-48DD-928F-5A36A348EEB9}">
      <dgm:prSet/>
      <dgm:spPr/>
      <dgm:t>
        <a:bodyPr/>
        <a:lstStyle/>
        <a:p>
          <a:endParaRPr lang="en-IN"/>
        </a:p>
      </dgm:t>
    </dgm:pt>
    <dgm:pt modelId="{DE4B2E0B-82B5-4459-894C-1DD61D05462F}" type="sibTrans" cxnId="{2D0E2FA2-1050-48DD-928F-5A36A348EEB9}">
      <dgm:prSet/>
      <dgm:spPr/>
      <dgm:t>
        <a:bodyPr/>
        <a:lstStyle/>
        <a:p>
          <a:endParaRPr lang="en-IN"/>
        </a:p>
      </dgm:t>
    </dgm:pt>
    <dgm:pt modelId="{7D4B4D79-5FD4-4119-AD2C-19D13DC5370D}">
      <dgm:prSet phldrT="[Text]"/>
      <dgm:spPr/>
      <dgm:t>
        <a:bodyPr/>
        <a:lstStyle/>
        <a:p>
          <a:r>
            <a:rPr lang="en-US" b="1" dirty="0" smtClean="0"/>
            <a:t>Ease of operation</a:t>
          </a:r>
          <a:endParaRPr lang="en-IN" b="1" dirty="0"/>
        </a:p>
      </dgm:t>
    </dgm:pt>
    <dgm:pt modelId="{1EE197C0-7EA0-4B69-8766-DE04D80CEBBB}" type="parTrans" cxnId="{8AE74165-93B8-4505-B537-D17F4887D8C0}">
      <dgm:prSet/>
      <dgm:spPr/>
      <dgm:t>
        <a:bodyPr/>
        <a:lstStyle/>
        <a:p>
          <a:endParaRPr lang="en-IN"/>
        </a:p>
      </dgm:t>
    </dgm:pt>
    <dgm:pt modelId="{E8E7533D-519A-4FEC-9095-E0FC0EB28A1F}" type="sibTrans" cxnId="{8AE74165-93B8-4505-B537-D17F4887D8C0}">
      <dgm:prSet/>
      <dgm:spPr/>
      <dgm:t>
        <a:bodyPr/>
        <a:lstStyle/>
        <a:p>
          <a:endParaRPr lang="en-IN"/>
        </a:p>
      </dgm:t>
    </dgm:pt>
    <dgm:pt modelId="{2329975F-5654-45CF-89A0-17AD410FA6B8}">
      <dgm:prSet/>
      <dgm:spPr/>
      <dgm:t>
        <a:bodyPr/>
        <a:lstStyle/>
        <a:p>
          <a:r>
            <a:rPr lang="en-US" b="1" dirty="0" smtClean="0"/>
            <a:t>Auto cleaning / rinsing cycle of valves &amp; sensors to minimize shutdowns</a:t>
          </a:r>
          <a:endParaRPr lang="en-IN" b="1" dirty="0"/>
        </a:p>
      </dgm:t>
    </dgm:pt>
    <dgm:pt modelId="{AD9FB120-B591-451C-8ECC-67DB3889110A}" type="parTrans" cxnId="{6CDFF0AC-700D-42B2-8AF1-24F222C4A489}">
      <dgm:prSet/>
      <dgm:spPr/>
      <dgm:t>
        <a:bodyPr/>
        <a:lstStyle/>
        <a:p>
          <a:endParaRPr lang="en-IN"/>
        </a:p>
      </dgm:t>
    </dgm:pt>
    <dgm:pt modelId="{AD23F4B8-F350-4353-8482-CFFDFEEE95E2}" type="sibTrans" cxnId="{6CDFF0AC-700D-42B2-8AF1-24F222C4A489}">
      <dgm:prSet/>
      <dgm:spPr/>
      <dgm:t>
        <a:bodyPr/>
        <a:lstStyle/>
        <a:p>
          <a:endParaRPr lang="en-IN"/>
        </a:p>
      </dgm:t>
    </dgm:pt>
    <dgm:pt modelId="{BB69E5A4-4F54-4669-BBC2-EE8E489CE9AB}">
      <dgm:prSet/>
      <dgm:spPr/>
      <dgm:t>
        <a:bodyPr/>
        <a:lstStyle/>
        <a:p>
          <a:r>
            <a:rPr lang="en-US" b="1" dirty="0" smtClean="0"/>
            <a:t>Seed / Feed ratio control for least crystal variation</a:t>
          </a:r>
          <a:endParaRPr lang="en-IN" b="1" dirty="0"/>
        </a:p>
      </dgm:t>
    </dgm:pt>
    <dgm:pt modelId="{951CC1F5-94AA-4E54-88CB-784A255BD30D}" type="parTrans" cxnId="{31BF9F52-7CCC-4DF2-82D9-C4E2361BF2FB}">
      <dgm:prSet/>
      <dgm:spPr/>
      <dgm:t>
        <a:bodyPr/>
        <a:lstStyle/>
        <a:p>
          <a:endParaRPr lang="en-IN"/>
        </a:p>
      </dgm:t>
    </dgm:pt>
    <dgm:pt modelId="{27D64315-108B-49B7-A12B-E09A50C6A239}" type="sibTrans" cxnId="{31BF9F52-7CCC-4DF2-82D9-C4E2361BF2FB}">
      <dgm:prSet/>
      <dgm:spPr/>
      <dgm:t>
        <a:bodyPr/>
        <a:lstStyle/>
        <a:p>
          <a:endParaRPr lang="en-IN"/>
        </a:p>
      </dgm:t>
    </dgm:pt>
    <dgm:pt modelId="{A5968F13-0932-4F85-ABFA-4E7E0A5CFE98}">
      <dgm:prSet/>
      <dgm:spPr/>
      <dgm:t>
        <a:bodyPr/>
        <a:lstStyle/>
        <a:p>
          <a:r>
            <a:rPr lang="en-US" b="1" dirty="0" smtClean="0"/>
            <a:t>Individual control of vapor in and out to achieve consistent boiling</a:t>
          </a:r>
          <a:endParaRPr lang="en-IN" b="1" dirty="0"/>
        </a:p>
      </dgm:t>
    </dgm:pt>
    <dgm:pt modelId="{C8AAF5E4-21AC-4B90-98C2-067ED24D1A08}" type="parTrans" cxnId="{2E7644FB-4DA5-47C5-8D6D-B38CAEF79EED}">
      <dgm:prSet/>
      <dgm:spPr/>
      <dgm:t>
        <a:bodyPr/>
        <a:lstStyle/>
        <a:p>
          <a:endParaRPr lang="en-IN"/>
        </a:p>
      </dgm:t>
    </dgm:pt>
    <dgm:pt modelId="{412BB127-2C4E-411D-9472-CC000978D588}" type="sibTrans" cxnId="{2E7644FB-4DA5-47C5-8D6D-B38CAEF79EED}">
      <dgm:prSet/>
      <dgm:spPr/>
      <dgm:t>
        <a:bodyPr/>
        <a:lstStyle/>
        <a:p>
          <a:endParaRPr lang="en-IN"/>
        </a:p>
      </dgm:t>
    </dgm:pt>
    <dgm:pt modelId="{A204E45E-5C1D-4EFD-943A-168C8E075C42}">
      <dgm:prSet/>
      <dgm:spPr/>
      <dgm:t>
        <a:bodyPr/>
        <a:lstStyle/>
        <a:p>
          <a:r>
            <a:rPr lang="en-US" b="1" dirty="0" smtClean="0"/>
            <a:t>Fully automated intelligent system resulting no skilled man power requirement</a:t>
          </a:r>
          <a:endParaRPr lang="en-IN" b="1" dirty="0"/>
        </a:p>
      </dgm:t>
    </dgm:pt>
    <dgm:pt modelId="{BFE243F2-22A0-470D-BC8A-572BBECFE796}" type="parTrans" cxnId="{85EFD2F6-B8E1-4F09-B916-ACF953BA6FDC}">
      <dgm:prSet/>
      <dgm:spPr/>
      <dgm:t>
        <a:bodyPr/>
        <a:lstStyle/>
        <a:p>
          <a:endParaRPr lang="en-IN"/>
        </a:p>
      </dgm:t>
    </dgm:pt>
    <dgm:pt modelId="{5B17173C-D1C5-4881-A880-FCE3BAFF5512}" type="sibTrans" cxnId="{85EFD2F6-B8E1-4F09-B916-ACF953BA6FDC}">
      <dgm:prSet/>
      <dgm:spPr/>
      <dgm:t>
        <a:bodyPr/>
        <a:lstStyle/>
        <a:p>
          <a:endParaRPr lang="en-IN"/>
        </a:p>
      </dgm:t>
    </dgm:pt>
    <dgm:pt modelId="{140EDB15-EC16-4856-9FDA-BB71F4D55827}">
      <dgm:prSet/>
      <dgm:spPr/>
      <dgm:t>
        <a:bodyPr/>
        <a:lstStyle/>
        <a:p>
          <a:endParaRPr lang="en-IN"/>
        </a:p>
      </dgm:t>
    </dgm:pt>
    <dgm:pt modelId="{5D0D5E99-1991-4CFA-92CE-6A781AE55FA4}" type="parTrans" cxnId="{F800690F-0F32-4CC4-82F1-5DA8E7741AA0}">
      <dgm:prSet/>
      <dgm:spPr/>
      <dgm:t>
        <a:bodyPr/>
        <a:lstStyle/>
        <a:p>
          <a:endParaRPr lang="en-IN"/>
        </a:p>
      </dgm:t>
    </dgm:pt>
    <dgm:pt modelId="{D3A4CC45-37F6-4FC0-9333-EE2088D1A4A5}" type="sibTrans" cxnId="{F800690F-0F32-4CC4-82F1-5DA8E7741AA0}">
      <dgm:prSet/>
      <dgm:spPr/>
      <dgm:t>
        <a:bodyPr/>
        <a:lstStyle/>
        <a:p>
          <a:endParaRPr lang="en-IN"/>
        </a:p>
      </dgm:t>
    </dgm:pt>
    <dgm:pt modelId="{52AA778A-DB44-4AC6-8C06-80E391B4F25E}">
      <dgm:prSet/>
      <dgm:spPr/>
      <dgm:t>
        <a:bodyPr/>
        <a:lstStyle/>
        <a:p>
          <a:r>
            <a:rPr lang="en-US" b="1" dirty="0" smtClean="0"/>
            <a:t>Provision for flow, temperature, pressure, level and consistency measurement for each chamber</a:t>
          </a:r>
          <a:endParaRPr lang="en-IN" b="1" dirty="0"/>
        </a:p>
      </dgm:t>
    </dgm:pt>
    <dgm:pt modelId="{4F074936-AFBC-4FCD-B037-F699F9199E44}" type="parTrans" cxnId="{DF6CF006-745F-4A9B-9239-0AA790A4D386}">
      <dgm:prSet/>
      <dgm:spPr/>
      <dgm:t>
        <a:bodyPr/>
        <a:lstStyle/>
        <a:p>
          <a:endParaRPr lang="en-IN"/>
        </a:p>
      </dgm:t>
    </dgm:pt>
    <dgm:pt modelId="{46EA14EB-4740-4EFE-B6A5-65464640BEA1}" type="sibTrans" cxnId="{DF6CF006-745F-4A9B-9239-0AA790A4D386}">
      <dgm:prSet/>
      <dgm:spPr/>
      <dgm:t>
        <a:bodyPr/>
        <a:lstStyle/>
        <a:p>
          <a:endParaRPr lang="en-IN"/>
        </a:p>
      </dgm:t>
    </dgm:pt>
    <dgm:pt modelId="{2ECEF6BD-7481-4C03-8BA3-AEFA261749C7}" type="pres">
      <dgm:prSet presAssocID="{D9CD6E48-812F-4D2A-B5A2-2B62E0F19F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7B3F41B7-29E5-44B9-9F9B-BDF0E6AA358F}" type="pres">
      <dgm:prSet presAssocID="{D9CD6E48-812F-4D2A-B5A2-2B62E0F19FC7}" presName="Name1" presStyleCnt="0"/>
      <dgm:spPr/>
      <dgm:t>
        <a:bodyPr/>
        <a:lstStyle/>
        <a:p>
          <a:endParaRPr lang="en-US"/>
        </a:p>
      </dgm:t>
    </dgm:pt>
    <dgm:pt modelId="{A9CD6682-BC95-4779-8964-CD6F86968268}" type="pres">
      <dgm:prSet presAssocID="{D9CD6E48-812F-4D2A-B5A2-2B62E0F19FC7}" presName="cycle" presStyleCnt="0"/>
      <dgm:spPr/>
      <dgm:t>
        <a:bodyPr/>
        <a:lstStyle/>
        <a:p>
          <a:endParaRPr lang="en-US"/>
        </a:p>
      </dgm:t>
    </dgm:pt>
    <dgm:pt modelId="{6B87F72C-7EF5-424D-B8A9-4893C57D669B}" type="pres">
      <dgm:prSet presAssocID="{D9CD6E48-812F-4D2A-B5A2-2B62E0F19FC7}" presName="srcNode" presStyleLbl="node1" presStyleIdx="0" presStyleCnt="7"/>
      <dgm:spPr/>
      <dgm:t>
        <a:bodyPr/>
        <a:lstStyle/>
        <a:p>
          <a:endParaRPr lang="en-US"/>
        </a:p>
      </dgm:t>
    </dgm:pt>
    <dgm:pt modelId="{BFE90858-E4CF-4AAF-AF3D-BC7B598AF567}" type="pres">
      <dgm:prSet presAssocID="{D9CD6E48-812F-4D2A-B5A2-2B62E0F19FC7}" presName="conn" presStyleLbl="parChTrans1D2" presStyleIdx="0" presStyleCnt="1"/>
      <dgm:spPr/>
      <dgm:t>
        <a:bodyPr/>
        <a:lstStyle/>
        <a:p>
          <a:endParaRPr lang="en-IN"/>
        </a:p>
      </dgm:t>
    </dgm:pt>
    <dgm:pt modelId="{6AA17115-708F-4BE5-8300-BAC7DB4AC1B0}" type="pres">
      <dgm:prSet presAssocID="{D9CD6E48-812F-4D2A-B5A2-2B62E0F19FC7}" presName="extraNode" presStyleLbl="node1" presStyleIdx="0" presStyleCnt="7"/>
      <dgm:spPr/>
      <dgm:t>
        <a:bodyPr/>
        <a:lstStyle/>
        <a:p>
          <a:endParaRPr lang="en-US"/>
        </a:p>
      </dgm:t>
    </dgm:pt>
    <dgm:pt modelId="{F236C786-34D2-413C-B35B-DE385282E658}" type="pres">
      <dgm:prSet presAssocID="{D9CD6E48-812F-4D2A-B5A2-2B62E0F19FC7}" presName="dstNode" presStyleLbl="node1" presStyleIdx="0" presStyleCnt="7"/>
      <dgm:spPr/>
      <dgm:t>
        <a:bodyPr/>
        <a:lstStyle/>
        <a:p>
          <a:endParaRPr lang="en-US"/>
        </a:p>
      </dgm:t>
    </dgm:pt>
    <dgm:pt modelId="{0AD7F428-DBF1-4BF9-A478-EC9CF7FD961F}" type="pres">
      <dgm:prSet presAssocID="{7D4B4D79-5FD4-4119-AD2C-19D13DC5370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BE6C86-C030-40DB-9229-BC43D9A71E96}" type="pres">
      <dgm:prSet presAssocID="{7D4B4D79-5FD4-4119-AD2C-19D13DC5370D}" presName="accent_1" presStyleCnt="0"/>
      <dgm:spPr/>
      <dgm:t>
        <a:bodyPr/>
        <a:lstStyle/>
        <a:p>
          <a:endParaRPr lang="en-US"/>
        </a:p>
      </dgm:t>
    </dgm:pt>
    <dgm:pt modelId="{D9EBD8E6-8C1D-42A0-BD88-447192D28841}" type="pres">
      <dgm:prSet presAssocID="{7D4B4D79-5FD4-4119-AD2C-19D13DC5370D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5EA3E4E2-BB45-44E1-AAAC-13F033440435}" type="pres">
      <dgm:prSet presAssocID="{3C157E3E-3B0A-4EC8-9965-A2D5AC92B7D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0E27E1-E8BD-4C0D-86D5-69445361372C}" type="pres">
      <dgm:prSet presAssocID="{3C157E3E-3B0A-4EC8-9965-A2D5AC92B7D5}" presName="accent_2" presStyleCnt="0"/>
      <dgm:spPr/>
      <dgm:t>
        <a:bodyPr/>
        <a:lstStyle/>
        <a:p>
          <a:endParaRPr lang="en-US"/>
        </a:p>
      </dgm:t>
    </dgm:pt>
    <dgm:pt modelId="{CAA5F452-7FF9-4320-809A-6212B18554FF}" type="pres">
      <dgm:prSet presAssocID="{3C157E3E-3B0A-4EC8-9965-A2D5AC92B7D5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2F0EB502-5536-4534-8848-EA3ABFADC92F}" type="pres">
      <dgm:prSet presAssocID="{52AA778A-DB44-4AC6-8C06-80E391B4F25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A80BFD-B92B-4DFC-9AA5-707883A7C06B}" type="pres">
      <dgm:prSet presAssocID="{52AA778A-DB44-4AC6-8C06-80E391B4F25E}" presName="accent_3" presStyleCnt="0"/>
      <dgm:spPr/>
      <dgm:t>
        <a:bodyPr/>
        <a:lstStyle/>
        <a:p>
          <a:endParaRPr lang="en-US"/>
        </a:p>
      </dgm:t>
    </dgm:pt>
    <dgm:pt modelId="{5FCD225B-BEA5-4EF6-BCDF-4088857C9A6F}" type="pres">
      <dgm:prSet presAssocID="{52AA778A-DB44-4AC6-8C06-80E391B4F25E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B64827B4-BECD-4888-9CD9-8BF871D356A9}" type="pres">
      <dgm:prSet presAssocID="{2329975F-5654-45CF-89A0-17AD410FA6B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08BBC5-DC11-443E-BBA3-47BF1FAA10B2}" type="pres">
      <dgm:prSet presAssocID="{2329975F-5654-45CF-89A0-17AD410FA6B8}" presName="accent_4" presStyleCnt="0"/>
      <dgm:spPr/>
      <dgm:t>
        <a:bodyPr/>
        <a:lstStyle/>
        <a:p>
          <a:endParaRPr lang="en-US"/>
        </a:p>
      </dgm:t>
    </dgm:pt>
    <dgm:pt modelId="{DB4B6FA4-BDA6-4033-90CC-815DB3C8693D}" type="pres">
      <dgm:prSet presAssocID="{2329975F-5654-45CF-89A0-17AD410FA6B8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4324A509-433A-41F5-A7EA-08D4F618AA75}" type="pres">
      <dgm:prSet presAssocID="{BB69E5A4-4F54-4669-BBC2-EE8E489CE9A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08728F-2F20-48A1-BAD5-0BE10169738F}" type="pres">
      <dgm:prSet presAssocID="{BB69E5A4-4F54-4669-BBC2-EE8E489CE9AB}" presName="accent_5" presStyleCnt="0"/>
      <dgm:spPr/>
      <dgm:t>
        <a:bodyPr/>
        <a:lstStyle/>
        <a:p>
          <a:endParaRPr lang="en-US"/>
        </a:p>
      </dgm:t>
    </dgm:pt>
    <dgm:pt modelId="{D58CA24D-4F9A-4B1D-A474-6B9012C14895}" type="pres">
      <dgm:prSet presAssocID="{BB69E5A4-4F54-4669-BBC2-EE8E489CE9AB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188239D0-E76B-4D65-91C7-B10D69642CFB}" type="pres">
      <dgm:prSet presAssocID="{A5968F13-0932-4F85-ABFA-4E7E0A5CFE9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320C8D-66D9-4DC6-B4A5-549198D9AFD6}" type="pres">
      <dgm:prSet presAssocID="{A5968F13-0932-4F85-ABFA-4E7E0A5CFE98}" presName="accent_6" presStyleCnt="0"/>
      <dgm:spPr/>
      <dgm:t>
        <a:bodyPr/>
        <a:lstStyle/>
        <a:p>
          <a:endParaRPr lang="en-US"/>
        </a:p>
      </dgm:t>
    </dgm:pt>
    <dgm:pt modelId="{7F58E542-A4D2-4202-B352-FB349F2DDDA1}" type="pres">
      <dgm:prSet presAssocID="{A5968F13-0932-4F85-ABFA-4E7E0A5CFE98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FFD43104-06E0-4637-8A4A-AF970BCB6311}" type="pres">
      <dgm:prSet presAssocID="{A204E45E-5C1D-4EFD-943A-168C8E075C4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A1BBA4-6219-4FE1-99AA-FD08D907F4D9}" type="pres">
      <dgm:prSet presAssocID="{A204E45E-5C1D-4EFD-943A-168C8E075C42}" presName="accent_7" presStyleCnt="0"/>
      <dgm:spPr/>
      <dgm:t>
        <a:bodyPr/>
        <a:lstStyle/>
        <a:p>
          <a:endParaRPr lang="en-US"/>
        </a:p>
      </dgm:t>
    </dgm:pt>
    <dgm:pt modelId="{5A5524EC-9FEC-4A1F-AB04-A6E055C22A5C}" type="pres">
      <dgm:prSet presAssocID="{A204E45E-5C1D-4EFD-943A-168C8E075C42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8E36D1DF-5109-40FE-9833-B5C582AC320D}" type="presOf" srcId="{7D4B4D79-5FD4-4119-AD2C-19D13DC5370D}" destId="{0AD7F428-DBF1-4BF9-A478-EC9CF7FD961F}" srcOrd="0" destOrd="0" presId="urn:microsoft.com/office/officeart/2008/layout/VerticalCurvedList"/>
    <dgm:cxn modelId="{A843B753-CC15-4F3A-B7B4-DBCD8B452577}" type="presOf" srcId="{2329975F-5654-45CF-89A0-17AD410FA6B8}" destId="{B64827B4-BECD-4888-9CD9-8BF871D356A9}" srcOrd="0" destOrd="0" presId="urn:microsoft.com/office/officeart/2008/layout/VerticalCurvedList"/>
    <dgm:cxn modelId="{3A6DF724-49E9-49B3-9627-E54AC4A0E73B}" type="presOf" srcId="{A5968F13-0932-4F85-ABFA-4E7E0A5CFE98}" destId="{188239D0-E76B-4D65-91C7-B10D69642CFB}" srcOrd="0" destOrd="0" presId="urn:microsoft.com/office/officeart/2008/layout/VerticalCurvedList"/>
    <dgm:cxn modelId="{2D0E2FA2-1050-48DD-928F-5A36A348EEB9}" srcId="{D9CD6E48-812F-4D2A-B5A2-2B62E0F19FC7}" destId="{3C157E3E-3B0A-4EC8-9965-A2D5AC92B7D5}" srcOrd="1" destOrd="0" parTransId="{C7E2E412-FEDD-4B42-855E-075006BDEDBA}" sibTransId="{DE4B2E0B-82B5-4459-894C-1DD61D05462F}"/>
    <dgm:cxn modelId="{DF6CF006-745F-4A9B-9239-0AA790A4D386}" srcId="{D9CD6E48-812F-4D2A-B5A2-2B62E0F19FC7}" destId="{52AA778A-DB44-4AC6-8C06-80E391B4F25E}" srcOrd="2" destOrd="0" parTransId="{4F074936-AFBC-4FCD-B037-F699F9199E44}" sibTransId="{46EA14EB-4740-4EFE-B6A5-65464640BEA1}"/>
    <dgm:cxn modelId="{D2633C0E-E62D-45FC-B098-9B4161F2CE21}" type="presOf" srcId="{D9CD6E48-812F-4D2A-B5A2-2B62E0F19FC7}" destId="{2ECEF6BD-7481-4C03-8BA3-AEFA261749C7}" srcOrd="0" destOrd="0" presId="urn:microsoft.com/office/officeart/2008/layout/VerticalCurvedList"/>
    <dgm:cxn modelId="{2E7644FB-4DA5-47C5-8D6D-B38CAEF79EED}" srcId="{D9CD6E48-812F-4D2A-B5A2-2B62E0F19FC7}" destId="{A5968F13-0932-4F85-ABFA-4E7E0A5CFE98}" srcOrd="5" destOrd="0" parTransId="{C8AAF5E4-21AC-4B90-98C2-067ED24D1A08}" sibTransId="{412BB127-2C4E-411D-9472-CC000978D588}"/>
    <dgm:cxn modelId="{8AE74165-93B8-4505-B537-D17F4887D8C0}" srcId="{D9CD6E48-812F-4D2A-B5A2-2B62E0F19FC7}" destId="{7D4B4D79-5FD4-4119-AD2C-19D13DC5370D}" srcOrd="0" destOrd="0" parTransId="{1EE197C0-7EA0-4B69-8766-DE04D80CEBBB}" sibTransId="{E8E7533D-519A-4FEC-9095-E0FC0EB28A1F}"/>
    <dgm:cxn modelId="{F800690F-0F32-4CC4-82F1-5DA8E7741AA0}" srcId="{D9CD6E48-812F-4D2A-B5A2-2B62E0F19FC7}" destId="{140EDB15-EC16-4856-9FDA-BB71F4D55827}" srcOrd="7" destOrd="0" parTransId="{5D0D5E99-1991-4CFA-92CE-6A781AE55FA4}" sibTransId="{D3A4CC45-37F6-4FC0-9333-EE2088D1A4A5}"/>
    <dgm:cxn modelId="{85EFD2F6-B8E1-4F09-B916-ACF953BA6FDC}" srcId="{D9CD6E48-812F-4D2A-B5A2-2B62E0F19FC7}" destId="{A204E45E-5C1D-4EFD-943A-168C8E075C42}" srcOrd="6" destOrd="0" parTransId="{BFE243F2-22A0-470D-BC8A-572BBECFE796}" sibTransId="{5B17173C-D1C5-4881-A880-FCE3BAFF5512}"/>
    <dgm:cxn modelId="{6CDFF0AC-700D-42B2-8AF1-24F222C4A489}" srcId="{D9CD6E48-812F-4D2A-B5A2-2B62E0F19FC7}" destId="{2329975F-5654-45CF-89A0-17AD410FA6B8}" srcOrd="3" destOrd="0" parTransId="{AD9FB120-B591-451C-8ECC-67DB3889110A}" sibTransId="{AD23F4B8-F350-4353-8482-CFFDFEEE95E2}"/>
    <dgm:cxn modelId="{31BF9F52-7CCC-4DF2-82D9-C4E2361BF2FB}" srcId="{D9CD6E48-812F-4D2A-B5A2-2B62E0F19FC7}" destId="{BB69E5A4-4F54-4669-BBC2-EE8E489CE9AB}" srcOrd="4" destOrd="0" parTransId="{951CC1F5-94AA-4E54-88CB-784A255BD30D}" sibTransId="{27D64315-108B-49B7-A12B-E09A50C6A239}"/>
    <dgm:cxn modelId="{4BD5452A-F3CA-422A-9911-19A944999873}" type="presOf" srcId="{52AA778A-DB44-4AC6-8C06-80E391B4F25E}" destId="{2F0EB502-5536-4534-8848-EA3ABFADC92F}" srcOrd="0" destOrd="0" presId="urn:microsoft.com/office/officeart/2008/layout/VerticalCurvedList"/>
    <dgm:cxn modelId="{5C41BAA2-6229-45DB-BBD8-B4AA24F5C18A}" type="presOf" srcId="{BB69E5A4-4F54-4669-BBC2-EE8E489CE9AB}" destId="{4324A509-433A-41F5-A7EA-08D4F618AA75}" srcOrd="0" destOrd="0" presId="urn:microsoft.com/office/officeart/2008/layout/VerticalCurvedList"/>
    <dgm:cxn modelId="{A37C7B43-C604-4A62-B6DF-23724DFC6840}" type="presOf" srcId="{E8E7533D-519A-4FEC-9095-E0FC0EB28A1F}" destId="{BFE90858-E4CF-4AAF-AF3D-BC7B598AF567}" srcOrd="0" destOrd="0" presId="urn:microsoft.com/office/officeart/2008/layout/VerticalCurvedList"/>
    <dgm:cxn modelId="{8C2D49A9-2607-4678-84AA-5F0109F8F4FB}" type="presOf" srcId="{A204E45E-5C1D-4EFD-943A-168C8E075C42}" destId="{FFD43104-06E0-4637-8A4A-AF970BCB6311}" srcOrd="0" destOrd="0" presId="urn:microsoft.com/office/officeart/2008/layout/VerticalCurvedList"/>
    <dgm:cxn modelId="{059B8E5A-716D-44E2-B34B-8AB898C40D84}" type="presOf" srcId="{3C157E3E-3B0A-4EC8-9965-A2D5AC92B7D5}" destId="{5EA3E4E2-BB45-44E1-AAAC-13F033440435}" srcOrd="0" destOrd="0" presId="urn:microsoft.com/office/officeart/2008/layout/VerticalCurvedList"/>
    <dgm:cxn modelId="{85FB0336-8DF0-489B-ABF8-2F11B71D38A2}" type="presParOf" srcId="{2ECEF6BD-7481-4C03-8BA3-AEFA261749C7}" destId="{7B3F41B7-29E5-44B9-9F9B-BDF0E6AA358F}" srcOrd="0" destOrd="0" presId="urn:microsoft.com/office/officeart/2008/layout/VerticalCurvedList"/>
    <dgm:cxn modelId="{1181BE01-D957-434B-BEC3-FEDDDFBDD141}" type="presParOf" srcId="{7B3F41B7-29E5-44B9-9F9B-BDF0E6AA358F}" destId="{A9CD6682-BC95-4779-8964-CD6F86968268}" srcOrd="0" destOrd="0" presId="urn:microsoft.com/office/officeart/2008/layout/VerticalCurvedList"/>
    <dgm:cxn modelId="{260F3817-0DC9-4896-9F56-0E46EC5C5467}" type="presParOf" srcId="{A9CD6682-BC95-4779-8964-CD6F86968268}" destId="{6B87F72C-7EF5-424D-B8A9-4893C57D669B}" srcOrd="0" destOrd="0" presId="urn:microsoft.com/office/officeart/2008/layout/VerticalCurvedList"/>
    <dgm:cxn modelId="{71306BF1-D1DB-4849-8FE7-4FB0BD6C35AE}" type="presParOf" srcId="{A9CD6682-BC95-4779-8964-CD6F86968268}" destId="{BFE90858-E4CF-4AAF-AF3D-BC7B598AF567}" srcOrd="1" destOrd="0" presId="urn:microsoft.com/office/officeart/2008/layout/VerticalCurvedList"/>
    <dgm:cxn modelId="{79853A78-7D42-4AF9-9561-EF6309D1CBCB}" type="presParOf" srcId="{A9CD6682-BC95-4779-8964-CD6F86968268}" destId="{6AA17115-708F-4BE5-8300-BAC7DB4AC1B0}" srcOrd="2" destOrd="0" presId="urn:microsoft.com/office/officeart/2008/layout/VerticalCurvedList"/>
    <dgm:cxn modelId="{DF02B5E7-D3F1-47A6-897C-C6BF9A398B88}" type="presParOf" srcId="{A9CD6682-BC95-4779-8964-CD6F86968268}" destId="{F236C786-34D2-413C-B35B-DE385282E658}" srcOrd="3" destOrd="0" presId="urn:microsoft.com/office/officeart/2008/layout/VerticalCurvedList"/>
    <dgm:cxn modelId="{F03F39B3-F8BF-4EF8-9747-C0F1D2BD74AF}" type="presParOf" srcId="{7B3F41B7-29E5-44B9-9F9B-BDF0E6AA358F}" destId="{0AD7F428-DBF1-4BF9-A478-EC9CF7FD961F}" srcOrd="1" destOrd="0" presId="urn:microsoft.com/office/officeart/2008/layout/VerticalCurvedList"/>
    <dgm:cxn modelId="{A0C8ED05-1392-4820-9E34-420FD7DACAB6}" type="presParOf" srcId="{7B3F41B7-29E5-44B9-9F9B-BDF0E6AA358F}" destId="{AEBE6C86-C030-40DB-9229-BC43D9A71E96}" srcOrd="2" destOrd="0" presId="urn:microsoft.com/office/officeart/2008/layout/VerticalCurvedList"/>
    <dgm:cxn modelId="{77F25845-B6EE-4CB2-9268-A1471B9FEA53}" type="presParOf" srcId="{AEBE6C86-C030-40DB-9229-BC43D9A71E96}" destId="{D9EBD8E6-8C1D-42A0-BD88-447192D28841}" srcOrd="0" destOrd="0" presId="urn:microsoft.com/office/officeart/2008/layout/VerticalCurvedList"/>
    <dgm:cxn modelId="{DC686E42-3B7D-411F-9ABE-E07050029038}" type="presParOf" srcId="{7B3F41B7-29E5-44B9-9F9B-BDF0E6AA358F}" destId="{5EA3E4E2-BB45-44E1-AAAC-13F033440435}" srcOrd="3" destOrd="0" presId="urn:microsoft.com/office/officeart/2008/layout/VerticalCurvedList"/>
    <dgm:cxn modelId="{229920D8-D7AA-4B5E-8F37-47B9D306ADE0}" type="presParOf" srcId="{7B3F41B7-29E5-44B9-9F9B-BDF0E6AA358F}" destId="{550E27E1-E8BD-4C0D-86D5-69445361372C}" srcOrd="4" destOrd="0" presId="urn:microsoft.com/office/officeart/2008/layout/VerticalCurvedList"/>
    <dgm:cxn modelId="{E7BEC32E-44FC-4F3F-84FC-1E0928CF640E}" type="presParOf" srcId="{550E27E1-E8BD-4C0D-86D5-69445361372C}" destId="{CAA5F452-7FF9-4320-809A-6212B18554FF}" srcOrd="0" destOrd="0" presId="urn:microsoft.com/office/officeart/2008/layout/VerticalCurvedList"/>
    <dgm:cxn modelId="{1172F503-DF15-4037-83CE-5A68E63F5078}" type="presParOf" srcId="{7B3F41B7-29E5-44B9-9F9B-BDF0E6AA358F}" destId="{2F0EB502-5536-4534-8848-EA3ABFADC92F}" srcOrd="5" destOrd="0" presId="urn:microsoft.com/office/officeart/2008/layout/VerticalCurvedList"/>
    <dgm:cxn modelId="{C4DE2B42-6863-4CD3-B6FB-C70640214FE6}" type="presParOf" srcId="{7B3F41B7-29E5-44B9-9F9B-BDF0E6AA358F}" destId="{95A80BFD-B92B-4DFC-9AA5-707883A7C06B}" srcOrd="6" destOrd="0" presId="urn:microsoft.com/office/officeart/2008/layout/VerticalCurvedList"/>
    <dgm:cxn modelId="{E5AF7420-08FF-4BD3-A0F3-7ECEAF477424}" type="presParOf" srcId="{95A80BFD-B92B-4DFC-9AA5-707883A7C06B}" destId="{5FCD225B-BEA5-4EF6-BCDF-4088857C9A6F}" srcOrd="0" destOrd="0" presId="urn:microsoft.com/office/officeart/2008/layout/VerticalCurvedList"/>
    <dgm:cxn modelId="{4DD206BF-247E-4097-BA8B-4758849503DC}" type="presParOf" srcId="{7B3F41B7-29E5-44B9-9F9B-BDF0E6AA358F}" destId="{B64827B4-BECD-4888-9CD9-8BF871D356A9}" srcOrd="7" destOrd="0" presId="urn:microsoft.com/office/officeart/2008/layout/VerticalCurvedList"/>
    <dgm:cxn modelId="{3009B126-A211-4581-B62E-F551B9B2606F}" type="presParOf" srcId="{7B3F41B7-29E5-44B9-9F9B-BDF0E6AA358F}" destId="{4108BBC5-DC11-443E-BBA3-47BF1FAA10B2}" srcOrd="8" destOrd="0" presId="urn:microsoft.com/office/officeart/2008/layout/VerticalCurvedList"/>
    <dgm:cxn modelId="{8DE4F5BC-FC83-4D26-881C-62BB70013BF3}" type="presParOf" srcId="{4108BBC5-DC11-443E-BBA3-47BF1FAA10B2}" destId="{DB4B6FA4-BDA6-4033-90CC-815DB3C8693D}" srcOrd="0" destOrd="0" presId="urn:microsoft.com/office/officeart/2008/layout/VerticalCurvedList"/>
    <dgm:cxn modelId="{99A7AEF7-8BD8-4451-9B42-FFEA727324DE}" type="presParOf" srcId="{7B3F41B7-29E5-44B9-9F9B-BDF0E6AA358F}" destId="{4324A509-433A-41F5-A7EA-08D4F618AA75}" srcOrd="9" destOrd="0" presId="urn:microsoft.com/office/officeart/2008/layout/VerticalCurvedList"/>
    <dgm:cxn modelId="{38DF6940-9F27-414B-A2EB-EA48D30AAF09}" type="presParOf" srcId="{7B3F41B7-29E5-44B9-9F9B-BDF0E6AA358F}" destId="{5208728F-2F20-48A1-BAD5-0BE10169738F}" srcOrd="10" destOrd="0" presId="urn:microsoft.com/office/officeart/2008/layout/VerticalCurvedList"/>
    <dgm:cxn modelId="{EDBAAD6E-62A8-4E26-9BB2-C0ADF912A1A2}" type="presParOf" srcId="{5208728F-2F20-48A1-BAD5-0BE10169738F}" destId="{D58CA24D-4F9A-4B1D-A474-6B9012C14895}" srcOrd="0" destOrd="0" presId="urn:microsoft.com/office/officeart/2008/layout/VerticalCurvedList"/>
    <dgm:cxn modelId="{5B2A3B62-1F32-4C3B-8CD9-E83ADC3FEC92}" type="presParOf" srcId="{7B3F41B7-29E5-44B9-9F9B-BDF0E6AA358F}" destId="{188239D0-E76B-4D65-91C7-B10D69642CFB}" srcOrd="11" destOrd="0" presId="urn:microsoft.com/office/officeart/2008/layout/VerticalCurvedList"/>
    <dgm:cxn modelId="{47F630C6-C14E-4689-BEE8-29603595D8A2}" type="presParOf" srcId="{7B3F41B7-29E5-44B9-9F9B-BDF0E6AA358F}" destId="{03320C8D-66D9-4DC6-B4A5-549198D9AFD6}" srcOrd="12" destOrd="0" presId="urn:microsoft.com/office/officeart/2008/layout/VerticalCurvedList"/>
    <dgm:cxn modelId="{8168584A-8592-47D7-811F-AB5F45A6841B}" type="presParOf" srcId="{03320C8D-66D9-4DC6-B4A5-549198D9AFD6}" destId="{7F58E542-A4D2-4202-B352-FB349F2DDDA1}" srcOrd="0" destOrd="0" presId="urn:microsoft.com/office/officeart/2008/layout/VerticalCurvedList"/>
    <dgm:cxn modelId="{C6DD6E1A-61C9-434D-AAA9-33298C114323}" type="presParOf" srcId="{7B3F41B7-29E5-44B9-9F9B-BDF0E6AA358F}" destId="{FFD43104-06E0-4637-8A4A-AF970BCB6311}" srcOrd="13" destOrd="0" presId="urn:microsoft.com/office/officeart/2008/layout/VerticalCurvedList"/>
    <dgm:cxn modelId="{3A3200DF-EC05-406B-A8A2-73F4AEF1F58C}" type="presParOf" srcId="{7B3F41B7-29E5-44B9-9F9B-BDF0E6AA358F}" destId="{83A1BBA4-6219-4FE1-99AA-FD08D907F4D9}" srcOrd="14" destOrd="0" presId="urn:microsoft.com/office/officeart/2008/layout/VerticalCurvedList"/>
    <dgm:cxn modelId="{316ADD70-5648-4BC9-BD2E-4F48002B1250}" type="presParOf" srcId="{83A1BBA4-6219-4FE1-99AA-FD08D907F4D9}" destId="{5A5524EC-9FEC-4A1F-AB04-A6E055C22A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90858-E4CF-4AAF-AF3D-BC7B598AF567}">
      <dsp:nvSpPr>
        <dsp:cNvPr id="0" name=""/>
        <dsp:cNvSpPr/>
      </dsp:nvSpPr>
      <dsp:spPr>
        <a:xfrm>
          <a:off x="-4822803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7F428-DBF1-4BF9-A478-EC9CF7FD961F}">
      <dsp:nvSpPr>
        <dsp:cNvPr id="0" name=""/>
        <dsp:cNvSpPr/>
      </dsp:nvSpPr>
      <dsp:spPr>
        <a:xfrm>
          <a:off x="299344" y="193986"/>
          <a:ext cx="7797088" cy="387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Ease of operation</a:t>
          </a:r>
          <a:endParaRPr lang="en-IN" sz="1300" b="1" kern="1200" dirty="0"/>
        </a:p>
      </dsp:txBody>
      <dsp:txXfrm>
        <a:off x="299344" y="193986"/>
        <a:ext cx="7797088" cy="387803"/>
      </dsp:txXfrm>
    </dsp:sp>
    <dsp:sp modelId="{D9EBD8E6-8C1D-42A0-BD88-447192D28841}">
      <dsp:nvSpPr>
        <dsp:cNvPr id="0" name=""/>
        <dsp:cNvSpPr/>
      </dsp:nvSpPr>
      <dsp:spPr>
        <a:xfrm>
          <a:off x="56967" y="145511"/>
          <a:ext cx="484753" cy="4847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3E4E2-BB45-44E1-AAAC-13F033440435}">
      <dsp:nvSpPr>
        <dsp:cNvPr id="0" name=""/>
        <dsp:cNvSpPr/>
      </dsp:nvSpPr>
      <dsp:spPr>
        <a:xfrm>
          <a:off x="650534" y="776032"/>
          <a:ext cx="7445898" cy="387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Process parameters control for individual chambers</a:t>
          </a:r>
          <a:endParaRPr lang="en-IN" sz="1300" b="1" kern="1200" dirty="0"/>
        </a:p>
      </dsp:txBody>
      <dsp:txXfrm>
        <a:off x="650534" y="776032"/>
        <a:ext cx="7445898" cy="387803"/>
      </dsp:txXfrm>
    </dsp:sp>
    <dsp:sp modelId="{CAA5F452-7FF9-4320-809A-6212B18554FF}">
      <dsp:nvSpPr>
        <dsp:cNvPr id="0" name=""/>
        <dsp:cNvSpPr/>
      </dsp:nvSpPr>
      <dsp:spPr>
        <a:xfrm>
          <a:off x="408157" y="727557"/>
          <a:ext cx="484753" cy="4847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EB502-5536-4534-8848-EA3ABFADC92F}">
      <dsp:nvSpPr>
        <dsp:cNvPr id="0" name=""/>
        <dsp:cNvSpPr/>
      </dsp:nvSpPr>
      <dsp:spPr>
        <a:xfrm>
          <a:off x="842985" y="1357652"/>
          <a:ext cx="7253447" cy="387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Provision for flow, temperature, pressure, level and consistency measurement for each chamber</a:t>
          </a:r>
          <a:endParaRPr lang="en-IN" sz="1300" b="1" kern="1200" dirty="0"/>
        </a:p>
      </dsp:txBody>
      <dsp:txXfrm>
        <a:off x="842985" y="1357652"/>
        <a:ext cx="7253447" cy="387803"/>
      </dsp:txXfrm>
    </dsp:sp>
    <dsp:sp modelId="{5FCD225B-BEA5-4EF6-BCDF-4088857C9A6F}">
      <dsp:nvSpPr>
        <dsp:cNvPr id="0" name=""/>
        <dsp:cNvSpPr/>
      </dsp:nvSpPr>
      <dsp:spPr>
        <a:xfrm>
          <a:off x="600608" y="1309176"/>
          <a:ext cx="484753" cy="4847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827B4-BECD-4888-9CD9-8BF871D356A9}">
      <dsp:nvSpPr>
        <dsp:cNvPr id="0" name=""/>
        <dsp:cNvSpPr/>
      </dsp:nvSpPr>
      <dsp:spPr>
        <a:xfrm>
          <a:off x="904433" y="1939698"/>
          <a:ext cx="7191999" cy="387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Auto cleaning / rinsing cycle of valves &amp; sensors to minimize shutdowns</a:t>
          </a:r>
          <a:endParaRPr lang="en-IN" sz="1300" b="1" kern="1200" dirty="0"/>
        </a:p>
      </dsp:txBody>
      <dsp:txXfrm>
        <a:off x="904433" y="1939698"/>
        <a:ext cx="7191999" cy="387803"/>
      </dsp:txXfrm>
    </dsp:sp>
    <dsp:sp modelId="{DB4B6FA4-BDA6-4033-90CC-815DB3C8693D}">
      <dsp:nvSpPr>
        <dsp:cNvPr id="0" name=""/>
        <dsp:cNvSpPr/>
      </dsp:nvSpPr>
      <dsp:spPr>
        <a:xfrm>
          <a:off x="662056" y="1891223"/>
          <a:ext cx="484753" cy="4847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4A509-433A-41F5-A7EA-08D4F618AA75}">
      <dsp:nvSpPr>
        <dsp:cNvPr id="0" name=""/>
        <dsp:cNvSpPr/>
      </dsp:nvSpPr>
      <dsp:spPr>
        <a:xfrm>
          <a:off x="842985" y="2521744"/>
          <a:ext cx="7253447" cy="387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Seed / Feed ratio control for least crystal variation</a:t>
          </a:r>
          <a:endParaRPr lang="en-IN" sz="1300" b="1" kern="1200" dirty="0"/>
        </a:p>
      </dsp:txBody>
      <dsp:txXfrm>
        <a:off x="842985" y="2521744"/>
        <a:ext cx="7253447" cy="387803"/>
      </dsp:txXfrm>
    </dsp:sp>
    <dsp:sp modelId="{D58CA24D-4F9A-4B1D-A474-6B9012C14895}">
      <dsp:nvSpPr>
        <dsp:cNvPr id="0" name=""/>
        <dsp:cNvSpPr/>
      </dsp:nvSpPr>
      <dsp:spPr>
        <a:xfrm>
          <a:off x="600608" y="2473269"/>
          <a:ext cx="484753" cy="4847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239D0-E76B-4D65-91C7-B10D69642CFB}">
      <dsp:nvSpPr>
        <dsp:cNvPr id="0" name=""/>
        <dsp:cNvSpPr/>
      </dsp:nvSpPr>
      <dsp:spPr>
        <a:xfrm>
          <a:off x="650534" y="3103363"/>
          <a:ext cx="7445898" cy="387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Individual control of vapor in and out to achieve consistent boiling</a:t>
          </a:r>
          <a:endParaRPr lang="en-IN" sz="1300" b="1" kern="1200" dirty="0"/>
        </a:p>
      </dsp:txBody>
      <dsp:txXfrm>
        <a:off x="650534" y="3103363"/>
        <a:ext cx="7445898" cy="387803"/>
      </dsp:txXfrm>
    </dsp:sp>
    <dsp:sp modelId="{7F58E542-A4D2-4202-B352-FB349F2DDDA1}">
      <dsp:nvSpPr>
        <dsp:cNvPr id="0" name=""/>
        <dsp:cNvSpPr/>
      </dsp:nvSpPr>
      <dsp:spPr>
        <a:xfrm>
          <a:off x="408157" y="3054888"/>
          <a:ext cx="484753" cy="4847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43104-06E0-4637-8A4A-AF970BCB6311}">
      <dsp:nvSpPr>
        <dsp:cNvPr id="0" name=""/>
        <dsp:cNvSpPr/>
      </dsp:nvSpPr>
      <dsp:spPr>
        <a:xfrm>
          <a:off x="299344" y="3685409"/>
          <a:ext cx="7797088" cy="387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Fully automated intelligent system resulting no skilled man power requirement</a:t>
          </a:r>
          <a:endParaRPr lang="en-IN" sz="1300" b="1" kern="1200" dirty="0"/>
        </a:p>
      </dsp:txBody>
      <dsp:txXfrm>
        <a:off x="299344" y="3685409"/>
        <a:ext cx="7797088" cy="387803"/>
      </dsp:txXfrm>
    </dsp:sp>
    <dsp:sp modelId="{5A5524EC-9FEC-4A1F-AB04-A6E055C22A5C}">
      <dsp:nvSpPr>
        <dsp:cNvPr id="0" name=""/>
        <dsp:cNvSpPr/>
      </dsp:nvSpPr>
      <dsp:spPr>
        <a:xfrm>
          <a:off x="56967" y="3636934"/>
          <a:ext cx="484753" cy="4847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CB0E7-798D-4F64-BD28-0E931CEF83C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9AEB6-AB4C-4B95-8F35-0901AE93F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6472-D1D3-4EC1-9665-227E3123DC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9.xml"/><Relationship Id="rId12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openxmlformats.org/officeDocument/2006/relationships/slide" Target="slide13.xml"/><Relationship Id="rId9" Type="http://schemas.openxmlformats.org/officeDocument/2006/relationships/slide" Target="slide6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3383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8100" y="1960676"/>
            <a:ext cx="34628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Spray </a:t>
            </a:r>
          </a:p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Continuous</a:t>
            </a:r>
          </a:p>
          <a:p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Pan®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5258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Khalid </a:t>
            </a:r>
            <a:r>
              <a:rPr lang="en-US" b="1" dirty="0" err="1" smtClean="0"/>
              <a:t>Hanif</a:t>
            </a:r>
            <a:r>
              <a:rPr lang="en-US" b="1" dirty="0" smtClean="0"/>
              <a:t> </a:t>
            </a:r>
            <a:r>
              <a:rPr lang="en-US" dirty="0" smtClean="0"/>
              <a:t>– GM Process Faran Sugar Mills</a:t>
            </a:r>
          </a:p>
          <a:p>
            <a:r>
              <a:rPr lang="en-US" b="1" dirty="0" smtClean="0"/>
              <a:t>M. </a:t>
            </a:r>
            <a:r>
              <a:rPr lang="en-US" b="1" dirty="0" err="1" smtClean="0"/>
              <a:t>Saad</a:t>
            </a:r>
            <a:r>
              <a:rPr lang="en-US" b="1" dirty="0" smtClean="0"/>
              <a:t> </a:t>
            </a:r>
            <a:r>
              <a:rPr lang="en-US" b="1" dirty="0" err="1" smtClean="0"/>
              <a:t>Masud</a:t>
            </a:r>
            <a:r>
              <a:rPr lang="en-US" b="1" dirty="0" smtClean="0"/>
              <a:t> </a:t>
            </a:r>
            <a:r>
              <a:rPr lang="en-US" dirty="0" smtClean="0"/>
              <a:t>– CEO SED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48100" y="5187009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ush Script MT" panose="03060802040406070304" pitchFamily="66" charset="0"/>
              </a:rPr>
              <a:t>Presented By</a:t>
            </a:r>
            <a:endParaRPr lang="en-US" dirty="0">
              <a:latin typeface="Brush Script MT" panose="030608020404060703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0" y="587139"/>
            <a:ext cx="2895600" cy="556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 descr="http://www.faran.com.pk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87139"/>
            <a:ext cx="18642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7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2709" y="538623"/>
            <a:ext cx="39757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Steam Economy 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r="17408"/>
          <a:stretch/>
        </p:blipFill>
        <p:spPr>
          <a:xfrm>
            <a:off x="5562600" y="1676400"/>
            <a:ext cx="235712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2925" y="1868835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High </a:t>
            </a:r>
            <a:r>
              <a:rPr lang="en-US" sz="2800" dirty="0"/>
              <a:t>steam economy With </a:t>
            </a:r>
            <a:r>
              <a:rPr lang="en-US" sz="2800" dirty="0" smtClean="0"/>
              <a:t>Low Temperature </a:t>
            </a:r>
            <a:r>
              <a:rPr lang="en-US" sz="2800" dirty="0"/>
              <a:t>Vapors of 90°C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 need of movement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Low head boiling advantage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Better removal of noxious gasses to get full advantage of heating surface.</a:t>
            </a:r>
          </a:p>
          <a:p>
            <a:r>
              <a:rPr lang="en-US" sz="2800" dirty="0" smtClean="0"/>
              <a:t>   </a:t>
            </a:r>
            <a:endParaRPr lang="en-US" sz="2800" dirty="0"/>
          </a:p>
        </p:txBody>
      </p:sp>
      <p:pic>
        <p:nvPicPr>
          <p:cNvPr id="14" name="Picture 1" descr="http://www.faran.com.pk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7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327" y="538623"/>
            <a:ext cx="41124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Power Economy 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76860"/>
            <a:ext cx="2898995" cy="386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7526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 High Quality IE3 Motors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VFDs for efficient Power Utilization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Single Condenser.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 need of receiving crystallizers.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Transfer pump directly shift the massecuite into A-pug mill </a:t>
            </a:r>
          </a:p>
        </p:txBody>
      </p:sp>
      <p:pic>
        <p:nvPicPr>
          <p:cNvPr id="14" name="Picture 1" descr="http://www.faran.com.pk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1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0977" y="538623"/>
            <a:ext cx="60122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Improved Sugar Recovery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5325" y="1981200"/>
            <a:ext cx="7762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Higher Molasses Exhaustion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Excellent purity drop b/w mass &amp; molasses around </a:t>
            </a:r>
            <a:r>
              <a:rPr lang="en-US" sz="2800" dirty="0" smtClean="0"/>
              <a:t>18-20 </a:t>
            </a:r>
            <a:r>
              <a:rPr lang="en-US" sz="2800" dirty="0"/>
              <a:t>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Crystal </a:t>
            </a:r>
            <a:r>
              <a:rPr lang="en-US" sz="2800" dirty="0"/>
              <a:t>yield is around </a:t>
            </a:r>
            <a:r>
              <a:rPr lang="en-US" sz="2800" dirty="0" smtClean="0"/>
              <a:t>55%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Molasses </a:t>
            </a:r>
            <a:r>
              <a:rPr lang="en-US" sz="2800" dirty="0"/>
              <a:t>percent reduced considerably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Reduced </a:t>
            </a:r>
            <a:r>
              <a:rPr lang="en-US" sz="2800" dirty="0"/>
              <a:t>recirculation of sugar during intermediate boiling </a:t>
            </a:r>
            <a:r>
              <a:rPr lang="en-US" sz="2800" dirty="0" smtClean="0"/>
              <a:t>resulting </a:t>
            </a:r>
            <a:r>
              <a:rPr lang="en-US" sz="2800" dirty="0"/>
              <a:t>maximum capacity utilization</a:t>
            </a:r>
            <a:r>
              <a:rPr lang="en-US" sz="2800" dirty="0" smtClean="0"/>
              <a:t>.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" descr="http://www.faran.com.pk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8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5582" y="538623"/>
            <a:ext cx="6123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Better Massecuite Quality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2437" y="1653391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Colors of A-sugar extremely low Below 400 ICUMSA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Reduced consumption of refinery chemicals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Regular size of sugar crystals helps in purging of Massecuite.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Massecuite free from conglomerates &amp; false grain.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Extremely </a:t>
            </a:r>
            <a:r>
              <a:rPr lang="en-US" sz="2800" dirty="0"/>
              <a:t>low Quantity </a:t>
            </a:r>
            <a:r>
              <a:rPr lang="en-US" sz="2800" dirty="0" smtClean="0"/>
              <a:t>of wash water during purging, reduces the quantity of A-heavy and less evaporation load for B boiling.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4" name="Picture 1" descr="http://www.faran.com.pk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0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3650" y="528791"/>
            <a:ext cx="29376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Project Cost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5324" y="1981200"/>
            <a:ext cx="5705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Capacity </a:t>
            </a:r>
            <a:r>
              <a:rPr lang="en-US" sz="2400" dirty="0" smtClean="0"/>
              <a:t>		: 100T/</a:t>
            </a:r>
            <a:r>
              <a:rPr lang="en-US" dirty="0" smtClean="0"/>
              <a:t>Chamber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Heating Surface 	: 487x6= 2922m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	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No. Of Chambers	: 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S/V Ratio		: ≤ 7.5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Number of Tubes	: 1295/</a:t>
            </a:r>
            <a:r>
              <a:rPr lang="en-US" dirty="0" smtClean="0"/>
              <a:t>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Tube </a:t>
            </a:r>
            <a:r>
              <a:rPr lang="en-US" sz="2400" dirty="0" err="1" smtClean="0"/>
              <a:t>Dia</a:t>
            </a:r>
            <a:r>
              <a:rPr lang="en-US" sz="2400" dirty="0" smtClean="0"/>
              <a:t>		: 80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Tube Length		: 1.5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Tube MOC		: SS-304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Duty			: ‘A’ Massecuite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06532"/>
            <a:ext cx="2207418" cy="424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00180" y="5951567"/>
            <a:ext cx="1676400" cy="37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Bell MT" panose="02020503060305020303" pitchFamily="18" charset="0"/>
              </a:rPr>
              <a:t>Continued…</a:t>
            </a:r>
            <a:endParaRPr lang="en-US" i="1" dirty="0">
              <a:latin typeface="Bell MT" panose="02020503060305020303" pitchFamily="18" charset="0"/>
            </a:endParaRPr>
          </a:p>
        </p:txBody>
      </p:sp>
      <p:pic>
        <p:nvPicPr>
          <p:cNvPr id="10" name="Picture 1" descr="http://www.faran.com.pk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0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3650" y="528791"/>
            <a:ext cx="29376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Project Cost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5324" y="1676400"/>
            <a:ext cx="5705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SCP 06 Chambers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Honey Comb Calendria with SS-304 Tubes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Mechanical Circulators with Planetary Gears for each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Staircase and Support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Civil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Pumps, Motors, VFDs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Internal Pipes and headers for Vapor, Vacuum, Syrup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Automation with Cables and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Condenser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06533"/>
            <a:ext cx="2124027" cy="408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 descr="http://www.faran.com.pk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57437"/>
            <a:ext cx="34715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Pay Back / ROI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55" y="1683190"/>
            <a:ext cx="2084403" cy="400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6764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Bagasse saving/day 	= 464,520 PKR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Power saving/day    	= 152,425 PKR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Impact of molasses 		= 526,400 PKR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Total saving per day 	= 1,143,345 PKR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Total </a:t>
            </a:r>
            <a:r>
              <a:rPr lang="en-US" sz="2400" dirty="0" smtClean="0"/>
              <a:t>Cost of Project	= 25 Cr PKR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Payback period       		= 218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About </a:t>
            </a:r>
            <a:r>
              <a:rPr lang="en-US" sz="2400" dirty="0" smtClean="0">
                <a:solidFill>
                  <a:srgbClr val="C00000"/>
                </a:solidFill>
              </a:rPr>
              <a:t>2.18</a:t>
            </a:r>
            <a:r>
              <a:rPr lang="en-US" sz="2400" dirty="0" smtClean="0"/>
              <a:t> Seasons.</a:t>
            </a:r>
          </a:p>
          <a:p>
            <a:endParaRPr lang="en-US" sz="2400" dirty="0" smtClean="0"/>
          </a:p>
        </p:txBody>
      </p:sp>
      <p:pic>
        <p:nvPicPr>
          <p:cNvPr id="14" name="Picture 1" descr="http://www.faran.com.pk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6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81" y="2937800"/>
            <a:ext cx="4953000" cy="2397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323582"/>
            <a:ext cx="8305800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Sustainable Environment Developers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	Head Office: </a:t>
            </a:r>
            <a:r>
              <a:rPr lang="en-US" sz="1200" dirty="0" smtClean="0">
                <a:solidFill>
                  <a:schemeClr val="bg1"/>
                </a:solidFill>
              </a:rPr>
              <a:t>B-144</a:t>
            </a:r>
            <a:r>
              <a:rPr lang="en-US" sz="1200" dirty="0">
                <a:solidFill>
                  <a:schemeClr val="bg1"/>
                </a:solidFill>
              </a:rPr>
              <a:t>, Block </a:t>
            </a:r>
            <a:r>
              <a:rPr lang="en-US" sz="1200" dirty="0" smtClean="0">
                <a:solidFill>
                  <a:schemeClr val="bg1"/>
                </a:solidFill>
              </a:rPr>
              <a:t>11, </a:t>
            </a:r>
            <a:r>
              <a:rPr lang="en-US" sz="1200" dirty="0" err="1" smtClean="0">
                <a:solidFill>
                  <a:schemeClr val="bg1"/>
                </a:solidFill>
              </a:rPr>
              <a:t>Gulistan</a:t>
            </a:r>
            <a:r>
              <a:rPr lang="en-US" sz="1200" dirty="0" smtClean="0">
                <a:solidFill>
                  <a:schemeClr val="bg1"/>
                </a:solidFill>
              </a:rPr>
              <a:t>-e-</a:t>
            </a:r>
            <a:r>
              <a:rPr lang="en-US" sz="1200" dirty="0" err="1" smtClean="0">
                <a:solidFill>
                  <a:schemeClr val="bg1"/>
                </a:solidFill>
              </a:rPr>
              <a:t>Jauhar</a:t>
            </a:r>
            <a:r>
              <a:rPr lang="en-US" sz="1200" dirty="0" smtClean="0">
                <a:solidFill>
                  <a:schemeClr val="bg1"/>
                </a:solidFill>
              </a:rPr>
              <a:t>, Karachi.	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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+</a:t>
            </a:r>
            <a:r>
              <a:rPr lang="en-US" sz="1200" dirty="0" smtClean="0">
                <a:solidFill>
                  <a:schemeClr val="bg1"/>
                </a:solidFill>
              </a:rPr>
              <a:t>92-21-34184313	</a:t>
            </a:r>
            <a:r>
              <a:rPr lang="en-US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 contact@sedl.pk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</a:rPr>
              <a:t>Factory:</a:t>
            </a:r>
            <a:r>
              <a:rPr lang="en-US" sz="1200" dirty="0" smtClean="0">
                <a:solidFill>
                  <a:schemeClr val="bg1"/>
                </a:solidFill>
              </a:rPr>
              <a:t> C-66</a:t>
            </a:r>
            <a:r>
              <a:rPr lang="en-US" sz="1200" dirty="0">
                <a:solidFill>
                  <a:schemeClr val="bg1"/>
                </a:solidFill>
              </a:rPr>
              <a:t>, Phase I, S.I.T.E –II, Superhighway, Karachi</a:t>
            </a:r>
            <a:r>
              <a:rPr lang="en-US" sz="1200" dirty="0" smtClean="0">
                <a:solidFill>
                  <a:schemeClr val="bg1"/>
                </a:solidFill>
              </a:rPr>
              <a:t>. 	</a:t>
            </a:r>
            <a:r>
              <a:rPr lang="en-US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 </a:t>
            </a:r>
            <a:r>
              <a:rPr lang="en-US" sz="1200" dirty="0" smtClean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+</a:t>
            </a:r>
            <a:r>
              <a:rPr lang="en-US" sz="1200" dirty="0" smtClean="0">
                <a:solidFill>
                  <a:schemeClr val="bg1"/>
                </a:solidFill>
              </a:rPr>
              <a:t>92-300-0342650	</a:t>
            </a:r>
            <a:r>
              <a:rPr lang="en-US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  </a:t>
            </a:r>
            <a:r>
              <a:rPr lang="en-US" sz="1200" dirty="0" smtClean="0">
                <a:solidFill>
                  <a:schemeClr val="bg1"/>
                </a:solidFill>
              </a:rPr>
              <a:t>www.sedl.pk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299949"/>
            <a:ext cx="8305800" cy="457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8838" y="567866"/>
            <a:ext cx="5691686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SCP is Proudly </a:t>
            </a:r>
          </a:p>
          <a:p>
            <a:pPr algn="ctr"/>
            <a:r>
              <a:rPr lang="en-US" sz="60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4C2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Made in Pakistan </a:t>
            </a:r>
          </a:p>
          <a:p>
            <a:pPr algn="ctr"/>
            <a:r>
              <a:rPr lang="en-US" sz="4400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by</a:t>
            </a:r>
            <a:endParaRPr lang="en-US" sz="4400" i="1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5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Elbow 96"/>
          <p:cNvCxnSpPr>
            <a:cxnSpLocks/>
          </p:cNvCxnSpPr>
          <p:nvPr/>
        </p:nvCxnSpPr>
        <p:spPr>
          <a:xfrm flipV="1">
            <a:off x="5276851" y="2009230"/>
            <a:ext cx="1200149" cy="3186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93606" y="1860424"/>
            <a:ext cx="1542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>
                <a:solidFill>
                  <a:prstClr val="black"/>
                </a:solidFill>
                <a:hlinkClick r:id="rId2" action="ppaction://hlinksldjump"/>
              </a:rPr>
              <a:t>Steam E</a:t>
            </a:r>
            <a:r>
              <a:rPr lang="en-US" sz="1600" b="1" dirty="0" smtClean="0">
                <a:solidFill>
                  <a:prstClr val="black"/>
                </a:solidFill>
                <a:hlinkClick r:id="rId2" action="ppaction://hlinksldjump"/>
              </a:rPr>
              <a:t>conomy</a:t>
            </a:r>
            <a:endParaRPr lang="en-IN" sz="1600" b="1" dirty="0">
              <a:solidFill>
                <a:prstClr val="black"/>
              </a:solidFill>
            </a:endParaRPr>
          </a:p>
        </p:txBody>
      </p:sp>
      <p:cxnSp>
        <p:nvCxnSpPr>
          <p:cNvPr id="10" name="Connector: Elbow 96"/>
          <p:cNvCxnSpPr>
            <a:cxnSpLocks/>
          </p:cNvCxnSpPr>
          <p:nvPr/>
        </p:nvCxnSpPr>
        <p:spPr>
          <a:xfrm flipV="1">
            <a:off x="5268885" y="2496782"/>
            <a:ext cx="1208115" cy="15620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922" y="2352925"/>
            <a:ext cx="1549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>
                <a:solidFill>
                  <a:prstClr val="black"/>
                </a:solidFill>
                <a:hlinkClick r:id="rId3" action="ppaction://hlinksldjump"/>
              </a:rPr>
              <a:t>Power </a:t>
            </a:r>
            <a:r>
              <a:rPr lang="en-US" sz="1600" b="1" dirty="0" smtClean="0">
                <a:solidFill>
                  <a:prstClr val="black"/>
                </a:solidFill>
                <a:hlinkClick r:id="rId3" action="ppaction://hlinksldjump"/>
              </a:rPr>
              <a:t>Economy</a:t>
            </a:r>
            <a:endParaRPr lang="en-IN" sz="1600" b="1" dirty="0">
              <a:solidFill>
                <a:prstClr val="black"/>
              </a:solidFill>
            </a:endParaRPr>
          </a:p>
        </p:txBody>
      </p:sp>
      <p:cxnSp>
        <p:nvCxnSpPr>
          <p:cNvPr id="12" name="Connector: Elbow 96"/>
          <p:cNvCxnSpPr>
            <a:cxnSpLocks/>
          </p:cNvCxnSpPr>
          <p:nvPr/>
        </p:nvCxnSpPr>
        <p:spPr>
          <a:xfrm flipV="1">
            <a:off x="5268885" y="3109660"/>
            <a:ext cx="1208115" cy="7410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00800" y="3623846"/>
            <a:ext cx="2391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>
                <a:solidFill>
                  <a:prstClr val="black"/>
                </a:solidFill>
                <a:hlinkClick r:id="rId4" action="ppaction://hlinksldjump"/>
              </a:rPr>
              <a:t>Better </a:t>
            </a:r>
            <a:r>
              <a:rPr lang="en-US" sz="1600" b="1" dirty="0" smtClean="0">
                <a:solidFill>
                  <a:prstClr val="black"/>
                </a:solidFill>
                <a:hlinkClick r:id="rId4" action="ppaction://hlinksldjump"/>
              </a:rPr>
              <a:t>Massecuite Quality</a:t>
            </a:r>
            <a:endParaRPr lang="en-IN" sz="1600" b="1" dirty="0">
              <a:solidFill>
                <a:prstClr val="black"/>
              </a:solidFill>
            </a:endParaRPr>
          </a:p>
        </p:txBody>
      </p:sp>
      <p:cxnSp>
        <p:nvCxnSpPr>
          <p:cNvPr id="14" name="Connector: Elbow 96"/>
          <p:cNvCxnSpPr>
            <a:cxnSpLocks/>
          </p:cNvCxnSpPr>
          <p:nvPr/>
        </p:nvCxnSpPr>
        <p:spPr>
          <a:xfrm flipV="1">
            <a:off x="5236312" y="3810000"/>
            <a:ext cx="1240688" cy="10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40703" y="2940383"/>
            <a:ext cx="2358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>
                <a:solidFill>
                  <a:prstClr val="black"/>
                </a:solidFill>
                <a:hlinkClick r:id="rId5" action="ppaction://hlinksldjump"/>
              </a:rPr>
              <a:t>Improved </a:t>
            </a:r>
            <a:r>
              <a:rPr lang="en-US" sz="1600" b="1" dirty="0" smtClean="0">
                <a:solidFill>
                  <a:prstClr val="black"/>
                </a:solidFill>
                <a:hlinkClick r:id="rId5" action="ppaction://hlinksldjump"/>
              </a:rPr>
              <a:t>Sugar Recovery</a:t>
            </a:r>
            <a:endParaRPr lang="en-IN" sz="1600" b="1" dirty="0">
              <a:solidFill>
                <a:prstClr val="black"/>
              </a:solidFill>
            </a:endParaRPr>
          </a:p>
        </p:txBody>
      </p:sp>
      <p:cxnSp>
        <p:nvCxnSpPr>
          <p:cNvPr id="16" name="Connector: Elbow 96"/>
          <p:cNvCxnSpPr>
            <a:cxnSpLocks/>
          </p:cNvCxnSpPr>
          <p:nvPr/>
        </p:nvCxnSpPr>
        <p:spPr>
          <a:xfrm flipV="1">
            <a:off x="5226446" y="4495800"/>
            <a:ext cx="1250554" cy="1854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9659" y="2764681"/>
            <a:ext cx="19538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 smtClean="0">
                <a:solidFill>
                  <a:prstClr val="black"/>
                </a:solidFill>
                <a:hlinkClick r:id="rId6" action="ppaction://hlinksldjump"/>
              </a:rPr>
              <a:t>Intelligent Operation</a:t>
            </a:r>
            <a:endParaRPr lang="en-IN" sz="1600" b="1" dirty="0">
              <a:solidFill>
                <a:prstClr val="black"/>
              </a:solidFill>
            </a:endParaRPr>
          </a:p>
        </p:txBody>
      </p:sp>
      <p:cxnSp>
        <p:nvCxnSpPr>
          <p:cNvPr id="18" name="Connector: Elbow 96"/>
          <p:cNvCxnSpPr>
            <a:cxnSpLocks/>
          </p:cNvCxnSpPr>
          <p:nvPr/>
        </p:nvCxnSpPr>
        <p:spPr>
          <a:xfrm>
            <a:off x="5236312" y="5067300"/>
            <a:ext cx="1240688" cy="3810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53502" y="4967588"/>
            <a:ext cx="204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>
                <a:solidFill>
                  <a:prstClr val="black"/>
                </a:solidFill>
                <a:hlinkClick r:id="rId7" action="ppaction://hlinksldjump"/>
              </a:rPr>
              <a:t>Provision of </a:t>
            </a:r>
            <a:r>
              <a:rPr lang="en-US" sz="1600" b="1" dirty="0" smtClean="0">
                <a:solidFill>
                  <a:prstClr val="black"/>
                </a:solidFill>
                <a:hlinkClick r:id="rId7" action="ppaction://hlinksldjump"/>
              </a:rPr>
              <a:t>Seed Pan</a:t>
            </a:r>
          </a:p>
          <a:p>
            <a:pPr algn="just">
              <a:buClr>
                <a:srgbClr val="0093E5"/>
              </a:buClr>
            </a:pPr>
            <a:r>
              <a:rPr lang="en-US" sz="1600" b="1" dirty="0" smtClean="0">
                <a:solidFill>
                  <a:prstClr val="black"/>
                </a:solidFill>
                <a:hlinkClick r:id="rId7" action="ppaction://hlinksldjump"/>
              </a:rPr>
              <a:t>with Uniform Seeding</a:t>
            </a:r>
            <a:endParaRPr lang="en-IN" sz="1600" b="1" dirty="0">
              <a:solidFill>
                <a:prstClr val="black"/>
              </a:solidFill>
            </a:endParaRPr>
          </a:p>
        </p:txBody>
      </p:sp>
      <p:cxnSp>
        <p:nvCxnSpPr>
          <p:cNvPr id="20" name="Connector: Elbow 96"/>
          <p:cNvCxnSpPr>
            <a:cxnSpLocks/>
            <a:endCxn id="19" idx="3"/>
          </p:cNvCxnSpPr>
          <p:nvPr/>
        </p:nvCxnSpPr>
        <p:spPr>
          <a:xfrm rot="10800000">
            <a:off x="2694575" y="5259977"/>
            <a:ext cx="1309483" cy="257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96"/>
          <p:cNvCxnSpPr>
            <a:cxnSpLocks/>
            <a:endCxn id="25" idx="3"/>
          </p:cNvCxnSpPr>
          <p:nvPr/>
        </p:nvCxnSpPr>
        <p:spPr>
          <a:xfrm rot="10800000" flipV="1">
            <a:off x="3083749" y="4545567"/>
            <a:ext cx="918136" cy="593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5554" y="3746897"/>
            <a:ext cx="2057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>
                <a:solidFill>
                  <a:prstClr val="black"/>
                </a:solidFill>
                <a:hlinkClick r:id="rId8" action="ppaction://hlinksldjump"/>
              </a:rPr>
              <a:t>Honeycomb </a:t>
            </a:r>
            <a:r>
              <a:rPr lang="en-US" sz="1600" b="1" dirty="0" smtClean="0">
                <a:solidFill>
                  <a:prstClr val="black"/>
                </a:solidFill>
                <a:hlinkClick r:id="rId8" action="ppaction://hlinksldjump"/>
              </a:rPr>
              <a:t>Calandria</a:t>
            </a:r>
            <a:endParaRPr lang="en-IN" sz="1600" b="1" dirty="0">
              <a:solidFill>
                <a:prstClr val="black"/>
              </a:solidFill>
            </a:endParaRPr>
          </a:p>
        </p:txBody>
      </p:sp>
      <p:cxnSp>
        <p:nvCxnSpPr>
          <p:cNvPr id="24" name="Connector: Elbow 96"/>
          <p:cNvCxnSpPr>
            <a:cxnSpLocks/>
            <a:endCxn id="23" idx="3"/>
          </p:cNvCxnSpPr>
          <p:nvPr/>
        </p:nvCxnSpPr>
        <p:spPr>
          <a:xfrm rot="10800000" flipV="1">
            <a:off x="2603362" y="3862340"/>
            <a:ext cx="1405983" cy="5383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5554" y="4435614"/>
            <a:ext cx="2538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IN" sz="1600" b="1" dirty="0" smtClean="0">
                <a:solidFill>
                  <a:prstClr val="black"/>
                </a:solidFill>
                <a:hlinkClick r:id="rId9" action="ppaction://hlinksldjump"/>
              </a:rPr>
              <a:t>Automation Control System</a:t>
            </a:r>
            <a:endParaRPr lang="en-IN" sz="1600" b="1" dirty="0">
              <a:solidFill>
                <a:prstClr val="black"/>
              </a:solidFill>
            </a:endParaRPr>
          </a:p>
        </p:txBody>
      </p:sp>
      <p:cxnSp>
        <p:nvCxnSpPr>
          <p:cNvPr id="26" name="Connector: Elbow 96"/>
          <p:cNvCxnSpPr>
            <a:cxnSpLocks/>
            <a:endCxn id="17" idx="3"/>
          </p:cNvCxnSpPr>
          <p:nvPr/>
        </p:nvCxnSpPr>
        <p:spPr>
          <a:xfrm rot="10800000" flipV="1">
            <a:off x="2513528" y="2930672"/>
            <a:ext cx="1463513" cy="328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96"/>
          <p:cNvCxnSpPr>
            <a:cxnSpLocks/>
            <a:endCxn id="29" idx="3"/>
          </p:cNvCxnSpPr>
          <p:nvPr/>
        </p:nvCxnSpPr>
        <p:spPr>
          <a:xfrm rot="10800000">
            <a:off x="2310609" y="2178507"/>
            <a:ext cx="1676187" cy="31827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1581" y="2009230"/>
            <a:ext cx="18290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>
                <a:solidFill>
                  <a:prstClr val="black"/>
                </a:solidFill>
                <a:hlinkClick r:id="rId10" action="ppaction://hlinksldjump"/>
              </a:rPr>
              <a:t>Vertical </a:t>
            </a:r>
            <a:r>
              <a:rPr lang="en-US" sz="1600" b="1" dirty="0" smtClean="0">
                <a:solidFill>
                  <a:prstClr val="black"/>
                </a:solidFill>
                <a:hlinkClick r:id="rId10" action="ppaction://hlinksldjump"/>
              </a:rPr>
              <a:t>Installation</a:t>
            </a:r>
            <a:endParaRPr lang="en-IN" sz="1600" b="1" dirty="0">
              <a:solidFill>
                <a:prstClr val="black"/>
              </a:solidFill>
            </a:endParaRPr>
          </a:p>
        </p:txBody>
      </p:sp>
      <p:pic>
        <p:nvPicPr>
          <p:cNvPr id="30" name="Picture 2" descr="\\mdatasrvr\DATA\Ipr\IPR-2017-18\GHI\Images\Posters Images\SCP -ISO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00" y="1472883"/>
            <a:ext cx="2400334" cy="43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5783" y="5883275"/>
            <a:ext cx="1096434" cy="365125"/>
          </a:xfrm>
        </p:spPr>
        <p:txBody>
          <a:bodyPr/>
          <a:lstStyle/>
          <a:p>
            <a:fld id="{4FF49349-8B06-9345-BD1B-D3120EFE510C}" type="slidenum">
              <a:rPr lang="en-US" sz="1800" b="0" smtClean="0">
                <a:solidFill>
                  <a:srgbClr val="0093E5"/>
                </a:solidFill>
              </a:rPr>
              <a:pPr/>
              <a:t>2</a:t>
            </a:fld>
            <a:endParaRPr lang="en-US" sz="1800" b="0" dirty="0">
              <a:solidFill>
                <a:srgbClr val="0093E5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5554" y="525959"/>
            <a:ext cx="60838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SCP®…</a:t>
            </a:r>
            <a:r>
              <a:rPr lang="en-US" sz="4400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ll MT" panose="02020503060305020303" pitchFamily="18" charset="0"/>
              </a:rPr>
              <a:t>The Game Changer</a:t>
            </a:r>
            <a:endParaRPr lang="en-US" sz="4400" i="1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2292" y="4917073"/>
            <a:ext cx="1369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 smtClean="0">
                <a:solidFill>
                  <a:prstClr val="black"/>
                </a:solidFill>
                <a:hlinkClick r:id="rId13" action="ppaction://hlinksldjump"/>
              </a:rPr>
              <a:t>Payback / ROI</a:t>
            </a:r>
            <a:endParaRPr lang="en-IN" sz="1600" b="1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93606" y="4326523"/>
            <a:ext cx="1204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93E5"/>
              </a:buClr>
            </a:pPr>
            <a:r>
              <a:rPr lang="en-US" sz="1600" b="1" dirty="0" smtClean="0">
                <a:solidFill>
                  <a:prstClr val="black"/>
                </a:solidFill>
                <a:hlinkClick r:id="rId14" action="ppaction://hlinksldjump"/>
              </a:rPr>
              <a:t>Project Cost</a:t>
            </a:r>
            <a:endParaRPr lang="en-IN" sz="1600" b="1" dirty="0">
              <a:solidFill>
                <a:prstClr val="black"/>
              </a:solidFill>
            </a:endParaRPr>
          </a:p>
        </p:txBody>
      </p:sp>
      <p:pic>
        <p:nvPicPr>
          <p:cNvPr id="32" name="Picture 1" descr="http://www.faran.com.pk/logo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5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500048"/>
            <a:ext cx="37024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SCP Operations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r="36075"/>
          <a:stretch/>
        </p:blipFill>
        <p:spPr>
          <a:xfrm>
            <a:off x="3467100" y="1604962"/>
            <a:ext cx="22860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23900" y="2297668"/>
            <a:ext cx="152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Seed + Syrup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" y="1790205"/>
            <a:ext cx="21526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Syrup / Water Tanks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7635" y="5681884"/>
            <a:ext cx="17716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Pumping Station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8175" y="5193489"/>
            <a:ext cx="17716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Control Room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2941" y="4724400"/>
            <a:ext cx="23812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Massecuite Discharge</a:t>
            </a:r>
            <a:endParaRPr lang="en-US" dirty="0"/>
          </a:p>
        </p:txBody>
      </p:sp>
      <p:cxnSp>
        <p:nvCxnSpPr>
          <p:cNvPr id="27" name="Straight Connector 26"/>
          <p:cNvCxnSpPr>
            <a:stCxn id="25" idx="3"/>
          </p:cNvCxnSpPr>
          <p:nvPr/>
        </p:nvCxnSpPr>
        <p:spPr>
          <a:xfrm flipV="1">
            <a:off x="3014191" y="4562082"/>
            <a:ext cx="1390650" cy="3469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3"/>
          </p:cNvCxnSpPr>
          <p:nvPr/>
        </p:nvCxnSpPr>
        <p:spPr>
          <a:xfrm>
            <a:off x="3014191" y="4909066"/>
            <a:ext cx="1314450" cy="769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34" y="2495083"/>
            <a:ext cx="2300803" cy="306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Straight Connector 31"/>
          <p:cNvCxnSpPr>
            <a:stCxn id="19" idx="3"/>
          </p:cNvCxnSpPr>
          <p:nvPr/>
        </p:nvCxnSpPr>
        <p:spPr>
          <a:xfrm flipV="1">
            <a:off x="2399285" y="5562821"/>
            <a:ext cx="2477515" cy="3037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2" idx="3"/>
          </p:cNvCxnSpPr>
          <p:nvPr/>
        </p:nvCxnSpPr>
        <p:spPr>
          <a:xfrm flipV="1">
            <a:off x="2409825" y="5332962"/>
            <a:ext cx="2695575" cy="451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3"/>
          </p:cNvCxnSpPr>
          <p:nvPr/>
        </p:nvCxnSpPr>
        <p:spPr>
          <a:xfrm>
            <a:off x="2876550" y="1974871"/>
            <a:ext cx="1528291" cy="1587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3"/>
          </p:cNvCxnSpPr>
          <p:nvPr/>
        </p:nvCxnSpPr>
        <p:spPr>
          <a:xfrm>
            <a:off x="2247900" y="2482334"/>
            <a:ext cx="215694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3"/>
          </p:cNvCxnSpPr>
          <p:nvPr/>
        </p:nvCxnSpPr>
        <p:spPr>
          <a:xfrm>
            <a:off x="2247900" y="2482334"/>
            <a:ext cx="2156941" cy="5539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3900" y="2813530"/>
            <a:ext cx="19486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Vapor Line Header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5596" y="3389470"/>
            <a:ext cx="18952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Vacuum Header</a:t>
            </a:r>
            <a:endParaRPr lang="en-US" dirty="0"/>
          </a:p>
        </p:txBody>
      </p:sp>
      <p:cxnSp>
        <p:nvCxnSpPr>
          <p:cNvPr id="48" name="Straight Connector 47"/>
          <p:cNvCxnSpPr>
            <a:stCxn id="45" idx="3"/>
          </p:cNvCxnSpPr>
          <p:nvPr/>
        </p:nvCxnSpPr>
        <p:spPr>
          <a:xfrm>
            <a:off x="2672506" y="2998196"/>
            <a:ext cx="1247503" cy="8880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6" idx="3"/>
          </p:cNvCxnSpPr>
          <p:nvPr/>
        </p:nvCxnSpPr>
        <p:spPr>
          <a:xfrm>
            <a:off x="2590799" y="3574136"/>
            <a:ext cx="1371601" cy="5406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Action Button: Home 52">
            <a:hlinkClick r:id="rId4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7" r="1145" b="16216"/>
          <a:stretch/>
        </p:blipFill>
        <p:spPr>
          <a:xfrm>
            <a:off x="5861067" y="1606423"/>
            <a:ext cx="2673333" cy="120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35" y="2845056"/>
            <a:ext cx="1324304" cy="1764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71" y="4331307"/>
            <a:ext cx="1324304" cy="176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87" y="3231085"/>
            <a:ext cx="2434109" cy="1369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77" y="2234655"/>
            <a:ext cx="2090120" cy="319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1" descr="http://www.faran.com.pk/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42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533400"/>
            <a:ext cx="4583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Vertical Installation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9390" y="2097435"/>
            <a:ext cx="36480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Lowest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Effective Space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Minimum Structural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Elevator for Operational 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8" y="2125933"/>
            <a:ext cx="4529378" cy="301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http://www.faran.com.pk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5545" y="533632"/>
            <a:ext cx="5438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Honey Comb Calendria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74" y="1962150"/>
            <a:ext cx="3718026" cy="3718026"/>
          </a:xfrm>
          <a:prstGeom prst="rect">
            <a:avLst/>
          </a:prstGeom>
        </p:spPr>
      </p:pic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1164134"/>
            <a:ext cx="457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Special design of calandria eliminates the dead space between the tubes (Ligament)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High </a:t>
            </a:r>
            <a:r>
              <a:rPr lang="en-US" sz="2800" dirty="0"/>
              <a:t>steam </a:t>
            </a:r>
            <a:r>
              <a:rPr lang="en-US" sz="2800" dirty="0" smtClean="0"/>
              <a:t>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Highest </a:t>
            </a:r>
            <a:r>
              <a:rPr lang="en-US" sz="2800" dirty="0"/>
              <a:t>crystal growth </a:t>
            </a:r>
            <a:r>
              <a:rPr lang="en-US" sz="2800" dirty="0" smtClean="0"/>
              <a:t>&amp; </a:t>
            </a:r>
            <a:r>
              <a:rPr lang="en-US" sz="2800" dirty="0"/>
              <a:t>higher sugar yield.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Greater Heating Surface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Flexibility of operation </a:t>
            </a:r>
            <a:r>
              <a:rPr lang="en-US" sz="2800" dirty="0"/>
              <a:t>at 25-100% </a:t>
            </a:r>
            <a:r>
              <a:rPr lang="en-US" sz="2800" dirty="0" smtClean="0"/>
              <a:t>capacity</a:t>
            </a:r>
            <a:endParaRPr lang="en-US" sz="2800" dirty="0"/>
          </a:p>
        </p:txBody>
      </p:sp>
      <p:pic>
        <p:nvPicPr>
          <p:cNvPr id="12" name="Picture 1" descr="http://www.faran.com.pk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8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519013"/>
            <a:ext cx="3048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Automation 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\\mdatasrvr\Shared\scp rANIPUR\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57337"/>
            <a:ext cx="8077200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www.faran.com.pk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6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519013"/>
            <a:ext cx="3048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Automation 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\\mdatasrvr\Shared\scp rANIPUR\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543050"/>
            <a:ext cx="812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http://www.faran.com.pk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7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521" y="533400"/>
            <a:ext cx="3048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Automation 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05939721"/>
              </p:ext>
            </p:extLst>
          </p:nvPr>
        </p:nvGraphicFramePr>
        <p:xfrm>
          <a:off x="490396" y="16764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ction Button: Home 10">
            <a:hlinkClick r:id="rId7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 descr="http://www.faran.com.pk/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7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533400"/>
            <a:ext cx="2405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Seed Pan 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63" y="1347248"/>
            <a:ext cx="8305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reetur\Desktop\New Folder (2)\New Folder\SC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/>
          <a:stretch/>
        </p:blipFill>
        <p:spPr bwMode="auto">
          <a:xfrm>
            <a:off x="4298079" y="1752600"/>
            <a:ext cx="373171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533400" cy="381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9390" y="1644908"/>
            <a:ext cx="40264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SCP has its own Seed Pan for effective utilization of steam and its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Uniform Seed feeding take care of false grain and conglomerates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Feed &amp; seed ratio will provide better exhaustion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5" name="Picture 1" descr="http://www.faran.com.pk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747" y="565899"/>
            <a:ext cx="1378591" cy="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8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81239</TotalTime>
  <Words>463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Bell MT</vt:lpstr>
      <vt:lpstr>Brush Script MT</vt:lpstr>
      <vt:lpstr>Calibri</vt:lpstr>
      <vt:lpstr>Exotc350 Bd BT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Saad Masud</dc:creator>
  <cp:lastModifiedBy>Lab One</cp:lastModifiedBy>
  <cp:revision>229</cp:revision>
  <cp:lastPrinted>2022-05-12T10:44:13Z</cp:lastPrinted>
  <dcterms:created xsi:type="dcterms:W3CDTF">2014-07-11T11:11:45Z</dcterms:created>
  <dcterms:modified xsi:type="dcterms:W3CDTF">2022-10-03T06:45:19Z</dcterms:modified>
</cp:coreProperties>
</file>